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8" r:id="rId2"/>
    <p:sldId id="256" r:id="rId3"/>
    <p:sldId id="286" r:id="rId4"/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285" r:id="rId13"/>
    <p:sldId id="311" r:id="rId14"/>
    <p:sldId id="29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36658" initials="m" lastIdx="2" clrIdx="0">
    <p:extLst>
      <p:ext uri="{19B8F6BF-5375-455C-9EA6-DF929625EA0E}">
        <p15:presenceInfo xmlns:p15="http://schemas.microsoft.com/office/powerpoint/2012/main" userId="m36658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8EFB"/>
    <a:srgbClr val="00B3F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7" autoAdjust="0"/>
    <p:restoredTop sz="95238" autoAdjust="0"/>
  </p:normalViewPr>
  <p:slideViewPr>
    <p:cSldViewPr snapToGrid="0">
      <p:cViewPr varScale="1">
        <p:scale>
          <a:sx n="53" d="100"/>
          <a:sy n="53" d="100"/>
        </p:scale>
        <p:origin x="76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svg>
</file>

<file path=ppt/media/image13.png>
</file>

<file path=ppt/media/image14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45B51-D9C0-4618-BF55-8EADCACEAA09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2D95C8-899C-44B3-9900-0984F9E41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51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요구 명세서에서 작성한 독서 모임 프로그램의 큰 기능 </a:t>
            </a:r>
            <a:r>
              <a:rPr lang="en-US" altLang="ko-KR" dirty="0"/>
              <a:t>4</a:t>
            </a:r>
            <a:r>
              <a:rPr lang="ko-KR" altLang="en-US" dirty="0"/>
              <a:t>가지를 분류해서 작성했기 때문에 그 부분 설명하시고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기능에 맞춰서 클래스 다이어그램을 설명한다고 말하시고 다음 슬라이드로 넘어가시면 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D95C8-899C-44B3-9900-0984F9E4189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115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</a:t>
            </a:r>
            <a:r>
              <a:rPr lang="ko-KR" altLang="en-US" dirty="0" err="1"/>
              <a:t>유스케이스</a:t>
            </a:r>
            <a:r>
              <a:rPr lang="ko-KR" altLang="en-US" dirty="0"/>
              <a:t> 모델은 이 구간에서 보여주고 기능은 </a:t>
            </a:r>
            <a:r>
              <a:rPr lang="en-US" altLang="ko-KR" dirty="0"/>
              <a:t>4</a:t>
            </a:r>
            <a:r>
              <a:rPr lang="ko-KR" altLang="en-US" dirty="0"/>
              <a:t>개로 분류해서 볼 수 있다 </a:t>
            </a:r>
            <a:r>
              <a:rPr lang="ko-KR" altLang="en-US" dirty="0" err="1"/>
              <a:t>이런식으로</a:t>
            </a:r>
            <a:r>
              <a:rPr lang="ko-KR" altLang="en-US" dirty="0"/>
              <a:t> 진행하시면 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D95C8-899C-44B3-9900-0984F9E4189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180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소통의 어려움 </a:t>
            </a:r>
            <a:r>
              <a:rPr lang="en-US" altLang="ko-KR" dirty="0"/>
              <a:t>: </a:t>
            </a:r>
            <a:r>
              <a:rPr lang="ko-KR" altLang="en-US" dirty="0"/>
              <a:t>의견 조율의 어려움</a:t>
            </a:r>
            <a:r>
              <a:rPr lang="en-US" altLang="ko-KR" dirty="0"/>
              <a:t>. </a:t>
            </a:r>
            <a:r>
              <a:rPr lang="ko-KR" altLang="en-US" dirty="0"/>
              <a:t>직접 얼굴을 보면서 한 것이 아니라 화상 회의였기 때문에</a:t>
            </a:r>
            <a:r>
              <a:rPr lang="en-US" altLang="ko-KR" dirty="0"/>
              <a:t> </a:t>
            </a:r>
            <a:r>
              <a:rPr lang="ko-KR" altLang="en-US" dirty="0"/>
              <a:t>각자 이해한 바가 조금씩 달라서 의견을 조율할 때마다 어려움을 느낌</a:t>
            </a:r>
            <a:endParaRPr lang="en-US" altLang="ko-KR" dirty="0"/>
          </a:p>
          <a:p>
            <a:r>
              <a:rPr lang="ko-KR" altLang="en-US" dirty="0"/>
              <a:t>요구사항 이해의 어려움 </a:t>
            </a:r>
            <a:r>
              <a:rPr lang="en-US" altLang="ko-KR" dirty="0"/>
              <a:t>: </a:t>
            </a:r>
            <a:r>
              <a:rPr lang="ko-KR" altLang="en-US" dirty="0"/>
              <a:t>요구사항을 정확하게 이해하는 것이 어렵고 각자가 요구사항을 다르게 이해하는 경우도 있었다</a:t>
            </a:r>
            <a:endParaRPr lang="en-US" altLang="ko-KR" dirty="0"/>
          </a:p>
          <a:p>
            <a:r>
              <a:rPr lang="ko-KR" altLang="en-US" dirty="0"/>
              <a:t>일정 조율의 어려움 </a:t>
            </a:r>
            <a:r>
              <a:rPr lang="en-US" altLang="ko-KR" dirty="0"/>
              <a:t>: </a:t>
            </a:r>
            <a:r>
              <a:rPr lang="ko-KR" altLang="en-US" dirty="0"/>
              <a:t>각자 수업이 다르기 때문에 되는 날을 조율하는 것이 어려웠다</a:t>
            </a:r>
            <a:endParaRPr lang="en-US" altLang="ko-KR" dirty="0"/>
          </a:p>
          <a:p>
            <a:r>
              <a:rPr lang="ko-KR" altLang="en-US" dirty="0"/>
              <a:t>제출의 어려움 </a:t>
            </a:r>
            <a:r>
              <a:rPr lang="en-US" altLang="ko-KR" dirty="0"/>
              <a:t>: </a:t>
            </a:r>
            <a:r>
              <a:rPr lang="ko-KR" altLang="en-US" dirty="0"/>
              <a:t>대면수업이 아니라</a:t>
            </a:r>
            <a:r>
              <a:rPr lang="en-US" altLang="ko-KR" dirty="0"/>
              <a:t> </a:t>
            </a:r>
            <a:r>
              <a:rPr lang="ko-KR" altLang="en-US" dirty="0"/>
              <a:t>인터넷 강의 였기 때문에 제출물을 얼마나 자세하고 상세히 써야하는 지 몰랐다</a:t>
            </a:r>
            <a:r>
              <a:rPr lang="en-US" altLang="ko-KR" dirty="0"/>
              <a:t>. </a:t>
            </a:r>
            <a:r>
              <a:rPr lang="ko-KR" altLang="en-US" dirty="0"/>
              <a:t>교수님의 메일 </a:t>
            </a:r>
            <a:r>
              <a:rPr lang="ko-KR" altLang="en-US"/>
              <a:t>답변이 올때까지 </a:t>
            </a:r>
            <a:r>
              <a:rPr lang="ko-KR" altLang="en-US" dirty="0"/>
              <a:t>팀원들 모두 </a:t>
            </a:r>
            <a:r>
              <a:rPr lang="ko-KR" altLang="en-US"/>
              <a:t>어려움을 느꼈다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79943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고급 일정관리기능은 예를 들어 날씨 예보</a:t>
            </a:r>
            <a:r>
              <a:rPr lang="en-US" altLang="ko-KR" dirty="0"/>
              <a:t>, </a:t>
            </a:r>
            <a:r>
              <a:rPr lang="ko-KR" altLang="en-US" dirty="0"/>
              <a:t>캘린더 어플 연계 같은 기능을 뜻한다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온택트의</a:t>
            </a:r>
            <a:r>
              <a:rPr lang="ko-KR" altLang="en-US" dirty="0"/>
              <a:t> 정의는 비대면을 뜻하는 신조어인 </a:t>
            </a:r>
            <a:r>
              <a:rPr lang="ko-KR" altLang="en-US" dirty="0" err="1"/>
              <a:t>언택트에</a:t>
            </a:r>
            <a:r>
              <a:rPr lang="ko-KR" altLang="en-US" dirty="0"/>
              <a:t> 연결을 뜻하는 </a:t>
            </a:r>
            <a:r>
              <a:rPr lang="en-US" altLang="ko-KR" dirty="0"/>
              <a:t>On</a:t>
            </a:r>
            <a:r>
              <a:rPr lang="ko-KR" altLang="en-US" dirty="0"/>
              <a:t>을 붙여서 만들어진 신조어이다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C51AF-D6B1-4601-A430-8B1DF69E4DC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673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8A4531C4-2AD0-4266-AA5B-9D7588D718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클래스 다이어그램을 보여줍니다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361141B3-3C03-4892-8316-D22119F7CE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요구사항 명세서를 기준으로 추출해낸 </a:t>
            </a:r>
            <a:r>
              <a:rPr lang="en-US" altLang="ko-KR" dirty="0"/>
              <a:t>6</a:t>
            </a:r>
            <a:r>
              <a:rPr lang="ko-KR" altLang="en-US" dirty="0"/>
              <a:t>개의 엔티티 클래스를 필드와 메소드를 간략하게 설명하신 다음에 </a:t>
            </a:r>
            <a:endParaRPr lang="en-US" altLang="ko-KR" dirty="0"/>
          </a:p>
          <a:p>
            <a:r>
              <a:rPr lang="ko-KR" altLang="en-US" dirty="0"/>
              <a:t>그 엔티티 클래스에 필요한 </a:t>
            </a:r>
            <a:r>
              <a:rPr lang="en-US" altLang="ko-KR" dirty="0"/>
              <a:t>list </a:t>
            </a:r>
            <a:r>
              <a:rPr lang="ko-KR" altLang="en-US" dirty="0"/>
              <a:t>클래스들과 클래스의 연결관계를 설명하시면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E61FBA10-3663-4CF2-B5AB-BBE0623A11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엔티티 클래스에 이러이러한 이유로 필요한 </a:t>
            </a:r>
            <a:r>
              <a:rPr lang="en-US" altLang="ko-KR" dirty="0"/>
              <a:t>6</a:t>
            </a:r>
            <a:r>
              <a:rPr lang="ko-KR" altLang="en-US" dirty="0"/>
              <a:t>개의 제어 클래스들을 설명하신 다음에 </a:t>
            </a:r>
            <a:endParaRPr lang="en-US" altLang="ko-KR" dirty="0"/>
          </a:p>
          <a:p>
            <a:r>
              <a:rPr lang="ko-KR" altLang="en-US" dirty="0"/>
              <a:t>각 제어 클래스를 필드와 메소드를 설명하시면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제어클래스를 사용하기 위해서는 각각의 시스템을 다루는 </a:t>
            </a:r>
            <a:r>
              <a:rPr lang="en-US" altLang="ko-KR" dirty="0"/>
              <a:t>6</a:t>
            </a:r>
            <a:r>
              <a:rPr lang="ko-KR" altLang="en-US" dirty="0"/>
              <a:t>개의 경계 클래스가 필요하다고 설명하신 다음에</a:t>
            </a:r>
            <a:endParaRPr lang="en-US" altLang="ko-KR" dirty="0"/>
          </a:p>
          <a:p>
            <a:r>
              <a:rPr lang="ko-KR" altLang="en-US" dirty="0"/>
              <a:t>각 경계 클래스의 필드와 메소드를 설명하시면 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5711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가지 기능의 대표적인 시퀀스 다이어그램만 설명한다고 말하신 다음에 각 과정을 설명하시면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시퀀스 다이어그램의 자세한 설명은 각 담당자에게 </a:t>
            </a:r>
            <a:r>
              <a:rPr lang="ko-KR" altLang="en-US" dirty="0" err="1"/>
              <a:t>물어봐주세요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3683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 부분은 </a:t>
            </a:r>
            <a:r>
              <a:rPr lang="en-US" altLang="ko-KR" dirty="0"/>
              <a:t>id</a:t>
            </a:r>
            <a:r>
              <a:rPr lang="ko-KR" altLang="en-US" dirty="0"/>
              <a:t>와 </a:t>
            </a:r>
            <a:r>
              <a:rPr lang="en-US" altLang="ko-KR" dirty="0" err="1"/>
              <a:t>pwd</a:t>
            </a:r>
            <a:r>
              <a:rPr lang="ko-KR" altLang="en-US" dirty="0"/>
              <a:t>를 입력하고 로그인한 후에 나오는 게시판 </a:t>
            </a:r>
            <a:r>
              <a:rPr lang="ko-KR" altLang="en-US" dirty="0" err="1"/>
              <a:t>메뉴하면에서</a:t>
            </a:r>
            <a:r>
              <a:rPr lang="ko-KR" altLang="en-US" dirty="0"/>
              <a:t> 원하는 게시판을 누르면 해당 게시판이 나옵니다</a:t>
            </a:r>
            <a:r>
              <a:rPr lang="en-US" altLang="ko-KR" dirty="0"/>
              <a:t>. </a:t>
            </a:r>
            <a:r>
              <a:rPr lang="ko-KR" altLang="en-US" dirty="0"/>
              <a:t>여기서 해당 투표 게시글을 찾고 </a:t>
            </a:r>
            <a:r>
              <a:rPr lang="ko-KR" altLang="en-US" dirty="0" err="1"/>
              <a:t>투표글로</a:t>
            </a:r>
            <a:r>
              <a:rPr lang="ko-KR" altLang="en-US" dirty="0"/>
              <a:t> 이동한 뒤에 원하는 항목에 투표하기 버튼을 누르면 해당 게시물의 누적 투표수에 반영되는 구조입니다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0600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4717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게시글 작성하기의 진행과정은 </a:t>
            </a:r>
            <a:r>
              <a:rPr lang="ko-KR" altLang="en-US" dirty="0" err="1"/>
              <a:t>건의씨한테</a:t>
            </a:r>
            <a:r>
              <a:rPr lang="ko-KR" altLang="en-US" dirty="0"/>
              <a:t> 물어봐 주세요</a:t>
            </a:r>
          </a:p>
        </p:txBody>
      </p:sp>
    </p:spTree>
    <p:extLst>
      <p:ext uri="{BB962C8B-B14F-4D97-AF65-F5344CB8AC3E}">
        <p14:creationId xmlns:p14="http://schemas.microsoft.com/office/powerpoint/2010/main" val="2075113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00A77-CC4C-48A0-9337-9579727F9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86A2B3-71BF-4861-9ED0-30424CE1E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D42D3D-24C7-4C80-BFE2-C1DA5F0AA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DB24D7-DC6B-44F4-BA33-B8183DED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E7679C-6580-4898-8E47-20889B0F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67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9378DB-58DC-4072-903D-CFFE2A0B7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99E922-A70A-4BFF-BB8E-CEC7493A33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08B1E-C074-456A-8885-0E79D7E3F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B7859C-7D85-4D21-A347-86483B6BF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E54A66-F13A-4CBE-B63C-14ED4BA9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32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C02CF6-C9E1-4439-950B-F56E462565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359AFA-1192-4534-BEA4-AC502434D6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3859E2-C5BD-4AE9-A20D-F24DB9F1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7C43BA-EA9D-4D43-B4CD-66936A466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C1B7A5-B2DF-4687-A370-2A80A8A19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17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DFC4C4-50C4-49F0-8065-8DAAF017E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B81C1C-902B-46FB-99ED-74F7D8E4A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4CEE79-8E8A-432C-942F-44580F880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F007C7-33D7-4BF3-9478-EB26CA69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42D8DB-2627-4361-A8F2-A03DA54A1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33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75ADF5-C97B-4AA4-A01D-DF1ABCFED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A74424-45A7-44B8-90A6-FDB1B22F0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8ED383-88D4-47CF-AC5B-18ADD80D1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D505D7-6E13-4399-A6E7-960FF5153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5A2098-A518-4A02-AA40-24E1A302B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794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D356E3-BB64-4B25-B5F1-0C4A4848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7105AE-660A-4C7C-B224-667C8732CD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FFADCE-99A9-4AE2-9397-54DEE7FEB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6B5FAD-08B5-4816-8B3D-C15A40117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B11CD1-1BC1-41A9-98BD-28C2B810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ADF59F-77BD-45A2-AD23-6ADF5275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777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364FC-400C-4009-AD94-730B2F85A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D58D06-1FE3-4362-B481-A0260BD62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B1FF1-C543-446A-BE85-61844FE9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5E7F3C-5E93-441D-BFD2-8D8F6C853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E050FB-0A3C-4A47-86EC-24E48C8B0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1720FA-E879-43CC-AEA5-620734791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BF1E73-5A65-4F71-895B-FA31FFDCD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691EE4-F1B5-4007-BAE5-C745E1535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808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5A90E7-2B23-422C-9FB5-7AE768A34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402E78-9050-4B66-8C10-85A5611D8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368E64-69D2-4033-93AE-155CEB282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6EC459-B9A0-4C28-9017-61C954E5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774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239E7CC-C11D-4D86-B001-F9F90F03E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1C5027-BC17-4486-B72D-4354CE546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374A4F-7E7E-4ADF-9B58-51265B3C4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033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3EE78A-5043-4CEF-908D-4F510FE78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C2698A-CE51-4E33-BD35-73EBD528E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C098E3-DC1B-4EA6-8041-C063C0071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EA1AEA-33FE-42D2-8FB9-80067612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CBB6BF-0C78-4966-8634-04F0F06F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821C77-788B-4E77-93E3-8F0CE054B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14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1F2AEE-1D54-4B8C-8C5A-E90A2540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1F9F00-B384-4327-9CAC-E1DA096F1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5C5EE2-21E3-4DD9-9441-22FECE02D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197E25-8594-444C-A684-4EAD1C518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054586-2D9B-48AE-826C-CCBC96F30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AA4788-1D00-441D-B4B6-A043631A1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418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175FDD-B58F-46CA-BD17-EBB3F2F54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BB36CE-80AB-4839-B5F3-F9F1BCBA9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BBD35C-3DE7-4ED6-B2D9-FFA85094CC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BDA733-E3B6-47E7-81CB-FE04C59D6B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7929F-F268-4D6E-8EF8-C866374CC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5949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타원 16">
            <a:extLst>
              <a:ext uri="{FF2B5EF4-FFF2-40B4-BE49-F238E27FC236}">
                <a16:creationId xmlns:a16="http://schemas.microsoft.com/office/drawing/2014/main" id="{C1DCFEC5-8E9A-44E2-820E-F0FD7A88583B}"/>
              </a:ext>
            </a:extLst>
          </p:cNvPr>
          <p:cNvSpPr/>
          <p:nvPr/>
        </p:nvSpPr>
        <p:spPr>
          <a:xfrm>
            <a:off x="1317816" y="3204506"/>
            <a:ext cx="466725" cy="466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65677843-43F9-4019-B275-1CB4DC1B039C}"/>
              </a:ext>
            </a:extLst>
          </p:cNvPr>
          <p:cNvSpPr/>
          <p:nvPr/>
        </p:nvSpPr>
        <p:spPr>
          <a:xfrm>
            <a:off x="1538287" y="1790700"/>
            <a:ext cx="9115425" cy="3276600"/>
          </a:xfrm>
          <a:custGeom>
            <a:avLst/>
            <a:gdLst>
              <a:gd name="connsiteX0" fmla="*/ 0 w 9115425"/>
              <a:gd name="connsiteY0" fmla="*/ 0 h 3276600"/>
              <a:gd name="connsiteX1" fmla="*/ 9115425 w 9115425"/>
              <a:gd name="connsiteY1" fmla="*/ 0 h 3276600"/>
              <a:gd name="connsiteX2" fmla="*/ 9115425 w 9115425"/>
              <a:gd name="connsiteY2" fmla="*/ 1344893 h 3276600"/>
              <a:gd name="connsiteX3" fmla="*/ 8822018 w 9115425"/>
              <a:gd name="connsiteY3" fmla="*/ 1638300 h 3276600"/>
              <a:gd name="connsiteX4" fmla="*/ 9115425 w 9115425"/>
              <a:gd name="connsiteY4" fmla="*/ 1931707 h 3276600"/>
              <a:gd name="connsiteX5" fmla="*/ 9115425 w 9115425"/>
              <a:gd name="connsiteY5" fmla="*/ 3276600 h 3276600"/>
              <a:gd name="connsiteX6" fmla="*/ 0 w 9115425"/>
              <a:gd name="connsiteY6" fmla="*/ 3276600 h 3276600"/>
              <a:gd name="connsiteX7" fmla="*/ 0 w 9115425"/>
              <a:gd name="connsiteY7" fmla="*/ 1930267 h 3276600"/>
              <a:gd name="connsiteX8" fmla="*/ 14288 w 9115425"/>
              <a:gd name="connsiteY8" fmla="*/ 1931707 h 3276600"/>
              <a:gd name="connsiteX9" fmla="*/ 307695 w 9115425"/>
              <a:gd name="connsiteY9" fmla="*/ 1638300 h 3276600"/>
              <a:gd name="connsiteX10" fmla="*/ 14288 w 9115425"/>
              <a:gd name="connsiteY10" fmla="*/ 1344893 h 3276600"/>
              <a:gd name="connsiteX11" fmla="*/ 0 w 9115425"/>
              <a:gd name="connsiteY11" fmla="*/ 1346334 h 327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15425" h="3276600">
                <a:moveTo>
                  <a:pt x="0" y="0"/>
                </a:moveTo>
                <a:lnTo>
                  <a:pt x="9115425" y="0"/>
                </a:lnTo>
                <a:lnTo>
                  <a:pt x="9115425" y="1344893"/>
                </a:lnTo>
                <a:cubicBezTo>
                  <a:pt x="8953381" y="1344893"/>
                  <a:pt x="8822018" y="1476256"/>
                  <a:pt x="8822018" y="1638300"/>
                </a:cubicBezTo>
                <a:cubicBezTo>
                  <a:pt x="8822018" y="1800344"/>
                  <a:pt x="8953381" y="1931707"/>
                  <a:pt x="9115425" y="1931707"/>
                </a:cubicBezTo>
                <a:lnTo>
                  <a:pt x="9115425" y="3276600"/>
                </a:lnTo>
                <a:lnTo>
                  <a:pt x="0" y="3276600"/>
                </a:lnTo>
                <a:lnTo>
                  <a:pt x="0" y="1930267"/>
                </a:lnTo>
                <a:lnTo>
                  <a:pt x="14288" y="1931707"/>
                </a:lnTo>
                <a:cubicBezTo>
                  <a:pt x="176332" y="1931707"/>
                  <a:pt x="307695" y="1800344"/>
                  <a:pt x="307695" y="1638300"/>
                </a:cubicBezTo>
                <a:cubicBezTo>
                  <a:pt x="307695" y="1476256"/>
                  <a:pt x="176332" y="1344893"/>
                  <a:pt x="14288" y="1344893"/>
                </a:cubicBezTo>
                <a:lnTo>
                  <a:pt x="0" y="134633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F7A2CA-16A3-44D3-A74C-6C25DFB594B5}"/>
              </a:ext>
            </a:extLst>
          </p:cNvPr>
          <p:cNvSpPr txBox="1"/>
          <p:nvPr/>
        </p:nvSpPr>
        <p:spPr>
          <a:xfrm>
            <a:off x="2486025" y="2465498"/>
            <a:ext cx="72104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독서 모임 프로그램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기말 발표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C80FB4-0334-4C7F-B632-B04D9B285D87}"/>
              </a:ext>
            </a:extLst>
          </p:cNvPr>
          <p:cNvSpPr txBox="1"/>
          <p:nvPr/>
        </p:nvSpPr>
        <p:spPr>
          <a:xfrm>
            <a:off x="2495550" y="3446740"/>
            <a:ext cx="721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이효정 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14C1AE-0E75-478E-9B78-89222C81B17E}"/>
              </a:ext>
            </a:extLst>
          </p:cNvPr>
          <p:cNvSpPr/>
          <p:nvPr/>
        </p:nvSpPr>
        <p:spPr>
          <a:xfrm>
            <a:off x="1492906" y="3373439"/>
            <a:ext cx="128861" cy="128861"/>
          </a:xfrm>
          <a:prstGeom prst="rect">
            <a:avLst/>
          </a:prstGeom>
          <a:solidFill>
            <a:srgbClr val="F27A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AF1DF4-6E4A-4C78-B377-B2CEF51AD503}"/>
              </a:ext>
            </a:extLst>
          </p:cNvPr>
          <p:cNvSpPr/>
          <p:nvPr/>
        </p:nvSpPr>
        <p:spPr>
          <a:xfrm>
            <a:off x="5448965" y="3909108"/>
            <a:ext cx="647035" cy="60852"/>
          </a:xfrm>
          <a:prstGeom prst="rect">
            <a:avLst/>
          </a:prstGeom>
          <a:solidFill>
            <a:srgbClr val="FF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4E1169E-F537-4468-8AD0-FD5D02C3A3E1}"/>
              </a:ext>
            </a:extLst>
          </p:cNvPr>
          <p:cNvSpPr/>
          <p:nvPr/>
        </p:nvSpPr>
        <p:spPr>
          <a:xfrm>
            <a:off x="4801930" y="3909108"/>
            <a:ext cx="647035" cy="60852"/>
          </a:xfrm>
          <a:prstGeom prst="rect">
            <a:avLst/>
          </a:prstGeom>
          <a:solidFill>
            <a:srgbClr val="0089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11C01B-7BC2-4C40-8761-192FC5B072DF}"/>
              </a:ext>
            </a:extLst>
          </p:cNvPr>
          <p:cNvSpPr/>
          <p:nvPr/>
        </p:nvSpPr>
        <p:spPr>
          <a:xfrm>
            <a:off x="6743035" y="3909108"/>
            <a:ext cx="647035" cy="60852"/>
          </a:xfrm>
          <a:prstGeom prst="rect">
            <a:avLst/>
          </a:prstGeom>
          <a:solidFill>
            <a:srgbClr val="00A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7475A3-BC6B-4FEE-A5AE-2C5A5C540532}"/>
              </a:ext>
            </a:extLst>
          </p:cNvPr>
          <p:cNvSpPr/>
          <p:nvPr/>
        </p:nvSpPr>
        <p:spPr>
          <a:xfrm>
            <a:off x="6096000" y="3909108"/>
            <a:ext cx="647035" cy="60852"/>
          </a:xfrm>
          <a:prstGeom prst="rect">
            <a:avLst/>
          </a:prstGeom>
          <a:solidFill>
            <a:srgbClr val="FFA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77FF1EE-8A0C-4D05-A7E5-1C730C4EB384}"/>
              </a:ext>
            </a:extLst>
          </p:cNvPr>
          <p:cNvSpPr/>
          <p:nvPr/>
        </p:nvSpPr>
        <p:spPr>
          <a:xfrm>
            <a:off x="10423717" y="3204506"/>
            <a:ext cx="466725" cy="466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9D8D7C1-C413-4127-883E-D9E5ED56C2F8}"/>
              </a:ext>
            </a:extLst>
          </p:cNvPr>
          <p:cNvSpPr/>
          <p:nvPr/>
        </p:nvSpPr>
        <p:spPr>
          <a:xfrm>
            <a:off x="10598807" y="3373439"/>
            <a:ext cx="128861" cy="128861"/>
          </a:xfrm>
          <a:prstGeom prst="rect">
            <a:avLst/>
          </a:prstGeom>
          <a:solidFill>
            <a:srgbClr val="F27A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06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그룹 생성하기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F96CAEA3-C696-4A80-8A33-594C8BEC8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448" y="1071407"/>
            <a:ext cx="9963576" cy="53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79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게시글 작성하기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B8B9FC8A-6352-42C4-A9F6-F98F417C6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084" y="839180"/>
            <a:ext cx="10026940" cy="581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796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0" y="0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91026" y="770726"/>
            <a:ext cx="1672918" cy="1559150"/>
            <a:chOff x="957077" y="1656394"/>
            <a:chExt cx="1672918" cy="155915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7077" y="2957640"/>
              <a:ext cx="1146279" cy="257904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  <a:endParaRPr lang="ko-KR" altLang="en-US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91785" y="1238407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36615" y="810361"/>
            <a:ext cx="1725814" cy="975705"/>
            <a:chOff x="902666" y="1065158"/>
            <a:chExt cx="1725814" cy="975705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02666" y="1065158"/>
              <a:ext cx="1146770" cy="28478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04605" y="164075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91785" y="1869278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36615" y="1433459"/>
            <a:ext cx="1561787" cy="937473"/>
            <a:chOff x="927459" y="1103976"/>
            <a:chExt cx="1561787" cy="937473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27459" y="1103976"/>
              <a:ext cx="1146770" cy="265547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28150" y="1641339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91785" y="2440583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10835" y="2542126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90498" y="297140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CBCF24B-C54C-42C4-B2E5-52017E96FA2D}"/>
              </a:ext>
            </a:extLst>
          </p:cNvPr>
          <p:cNvSpPr/>
          <p:nvPr/>
        </p:nvSpPr>
        <p:spPr>
          <a:xfrm>
            <a:off x="2025860" y="196567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변경사항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9002D5-4473-4A65-9F76-1B7ADC410A5D}"/>
              </a:ext>
            </a:extLst>
          </p:cNvPr>
          <p:cNvSpPr txBox="1"/>
          <p:nvPr/>
        </p:nvSpPr>
        <p:spPr>
          <a:xfrm>
            <a:off x="2020585" y="1016624"/>
            <a:ext cx="9230412" cy="56784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dirty="0"/>
              <a:t>클래스 다이어그램과 시퀀스 다이어그램을 작성하는 과정에서 너무 난해하거나 복잡한 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기능들과 불필요하다고 판단된 기능들에 대해서 삭제 및 변경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기본적으로 필요하다고 판단 된 기능 중 실현 가능한 기능을 추가</a:t>
            </a:r>
            <a:endParaRPr lang="en-US" altLang="ko-KR" dirty="0"/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고급 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 err="1"/>
              <a:t>그룹명</a:t>
            </a:r>
            <a:r>
              <a:rPr lang="ko-KR" altLang="en-US" dirty="0"/>
              <a:t> 중복체크</a:t>
            </a:r>
            <a:r>
              <a:rPr lang="en-US" altLang="ko-KR" dirty="0"/>
              <a:t>, </a:t>
            </a:r>
            <a:r>
              <a:rPr lang="ko-KR" altLang="en-US" dirty="0"/>
              <a:t>공개</a:t>
            </a:r>
            <a:r>
              <a:rPr lang="en-US" altLang="ko-KR" dirty="0"/>
              <a:t>/</a:t>
            </a:r>
            <a:r>
              <a:rPr lang="ko-KR" altLang="en-US" dirty="0"/>
              <a:t>비공개 여부 설정 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그룹 수정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탈퇴</a:t>
            </a:r>
            <a:r>
              <a:rPr lang="en-US" altLang="ko-KR" dirty="0"/>
              <a:t> </a:t>
            </a:r>
            <a:r>
              <a:rPr lang="ko-KR" altLang="en-US" dirty="0"/>
              <a:t>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그룹 가입을 승인하는 절차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도서 광고기능 삭제</a:t>
            </a:r>
            <a:r>
              <a:rPr lang="en-US" altLang="ko-KR" dirty="0"/>
              <a:t>, </a:t>
            </a:r>
            <a:r>
              <a:rPr lang="ko-KR" altLang="en-US" dirty="0"/>
              <a:t>광고주 </a:t>
            </a:r>
            <a:r>
              <a:rPr lang="ko-KR" altLang="en-US" dirty="0" err="1"/>
              <a:t>액터</a:t>
            </a:r>
            <a:r>
              <a:rPr lang="ko-KR" altLang="en-US" dirty="0"/>
              <a:t>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글 정렬 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endParaRPr lang="en-US" altLang="ko-KR" dirty="0"/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변경 및 추가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 err="1"/>
              <a:t>그룹장</a:t>
            </a:r>
            <a:r>
              <a:rPr lang="ko-KR" altLang="en-US" dirty="0"/>
              <a:t> 위임 기능을 역할지정 기능과 통합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FontTx/>
              <a:buAutoNum type="arabicPeriod"/>
            </a:pPr>
            <a:r>
              <a:rPr lang="ko-KR" altLang="en-US" dirty="0"/>
              <a:t>댓글 기능 추가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5153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88730" y="797335"/>
            <a:ext cx="1760139" cy="1233750"/>
            <a:chOff x="954781" y="1683003"/>
            <a:chExt cx="1760139" cy="123375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4781" y="2637497"/>
              <a:ext cx="1130816" cy="279256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91045" y="168300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121786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205079" y="1212768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88730" y="1637430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79303" cy="1267705"/>
            <a:chOff x="979574" y="509697"/>
            <a:chExt cx="1579303" cy="1267705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97781" y="1377292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88730" y="2180350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5079" y="2221194"/>
            <a:ext cx="1705341" cy="400110"/>
            <a:chOff x="954939" y="1625777"/>
            <a:chExt cx="1705341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4939" y="1684874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136405" y="1625777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54203" y="266701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어려웠던 부분</a:t>
            </a:r>
          </a:p>
        </p:txBody>
      </p:sp>
      <p:pic>
        <p:nvPicPr>
          <p:cNvPr id="5" name="그림 4" descr="앉아있는이(가) 표시된 사진&#10;&#10;자동 생성된 설명">
            <a:extLst>
              <a:ext uri="{FF2B5EF4-FFF2-40B4-BE49-F238E27FC236}">
                <a16:creationId xmlns:a16="http://schemas.microsoft.com/office/drawing/2014/main" id="{3ACD5EE8-195A-4258-A0BF-840658CD4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475" y="1242494"/>
            <a:ext cx="1523695" cy="1729753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2B5BA87-CD0D-4043-893F-0A1C9B45307C}"/>
              </a:ext>
            </a:extLst>
          </p:cNvPr>
          <p:cNvSpPr/>
          <p:nvPr/>
        </p:nvSpPr>
        <p:spPr>
          <a:xfrm>
            <a:off x="3768590" y="1319465"/>
            <a:ext cx="2394116" cy="152533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소통의 어려움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0305F002-8764-4C99-AA93-C6D6B0547B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94285" y="990600"/>
            <a:ext cx="1828800" cy="1981647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0A52AFB-2CCE-4057-926D-BAEB3D731568}"/>
              </a:ext>
            </a:extLst>
          </p:cNvPr>
          <p:cNvSpPr/>
          <p:nvPr/>
        </p:nvSpPr>
        <p:spPr>
          <a:xfrm>
            <a:off x="9173029" y="1319465"/>
            <a:ext cx="2411274" cy="130183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요구사항의 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  <p:pic>
        <p:nvPicPr>
          <p:cNvPr id="11" name="그림 10" descr="음식이(가) 표시된 사진&#10;&#10;자동 생성된 설명">
            <a:extLst>
              <a:ext uri="{FF2B5EF4-FFF2-40B4-BE49-F238E27FC236}">
                <a16:creationId xmlns:a16="http://schemas.microsoft.com/office/drawing/2014/main" id="{1DA767AE-633C-4113-AFF7-5AE7F2B8B6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869" y="3612756"/>
            <a:ext cx="1910259" cy="1981342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447865C-98F5-4A67-8C81-536B3E175D99}"/>
              </a:ext>
            </a:extLst>
          </p:cNvPr>
          <p:cNvSpPr/>
          <p:nvPr/>
        </p:nvSpPr>
        <p:spPr>
          <a:xfrm>
            <a:off x="3768590" y="3877179"/>
            <a:ext cx="2394116" cy="138293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일정 조율의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  <p:pic>
        <p:nvPicPr>
          <p:cNvPr id="16" name="그림 15" descr="옅은이(가) 표시된 사진&#10;&#10;자동 생성된 설명">
            <a:extLst>
              <a:ext uri="{FF2B5EF4-FFF2-40B4-BE49-F238E27FC236}">
                <a16:creationId xmlns:a16="http://schemas.microsoft.com/office/drawing/2014/main" id="{279EE7CD-F283-49FD-8C68-70156EBE50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637" y="3612756"/>
            <a:ext cx="2438095" cy="2439701"/>
          </a:xfrm>
          <a:prstGeom prst="rect">
            <a:avLst/>
          </a:prstGeom>
        </p:spPr>
      </p:pic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E6EBBEC-8B32-49F8-879C-581391A9C7D9}"/>
              </a:ext>
            </a:extLst>
          </p:cNvPr>
          <p:cNvSpPr/>
          <p:nvPr/>
        </p:nvSpPr>
        <p:spPr>
          <a:xfrm>
            <a:off x="9173029" y="3868587"/>
            <a:ext cx="2411274" cy="130183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제출의 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</p:spTree>
    <p:extLst>
      <p:ext uri="{BB962C8B-B14F-4D97-AF65-F5344CB8AC3E}">
        <p14:creationId xmlns:p14="http://schemas.microsoft.com/office/powerpoint/2010/main" val="1822889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0" y="0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91784" y="770726"/>
            <a:ext cx="1672160" cy="400110"/>
            <a:chOff x="957835" y="1656394"/>
            <a:chExt cx="1672160" cy="40011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7835" y="1740218"/>
              <a:ext cx="1148285" cy="262187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91785" y="1238407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91784" y="1385956"/>
            <a:ext cx="1670645" cy="400110"/>
            <a:chOff x="957835" y="1640753"/>
            <a:chExt cx="1670645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57835" y="1677142"/>
              <a:ext cx="1146770" cy="28478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04605" y="164075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91785" y="1869278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65221" y="1970822"/>
            <a:ext cx="1533181" cy="400110"/>
            <a:chOff x="956065" y="1641339"/>
            <a:chExt cx="1533181" cy="400110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56065" y="1688628"/>
              <a:ext cx="1126471" cy="259714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28150" y="1641339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91785" y="2440583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10835" y="2542126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4C8EFB"/>
            </a:solidFill>
            <a:ln>
              <a:solidFill>
                <a:srgbClr val="4C8E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90498" y="297140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8B5B5B31-CB02-45ED-B189-1FEEB5F73B31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미래 방향성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2AB862-83B0-4F71-A986-110129AE1CC0}"/>
              </a:ext>
            </a:extLst>
          </p:cNvPr>
          <p:cNvSpPr txBox="1"/>
          <p:nvPr/>
        </p:nvSpPr>
        <p:spPr>
          <a:xfrm>
            <a:off x="2020584" y="985643"/>
            <a:ext cx="9600286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dirty="0"/>
              <a:t>현재는 삭제되었거나 변경되었지만 초반 회의를 통해 구현하고자 했던 기능들 중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실용성이 있고 사용자나 관리자에게 필요하다고 판단된 기능들에 대해 추가할 예정이다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다른 액터들이 이용할 수 있을 만한 기능을 만들어 더 다양한 사용자가 이용할 수 있도록 할 예정이다</a:t>
            </a:r>
            <a:r>
              <a:rPr lang="en-US" altLang="ko-KR" dirty="0"/>
              <a:t>.(ex. </a:t>
            </a:r>
            <a:r>
              <a:rPr lang="ko-KR" altLang="en-US" dirty="0"/>
              <a:t>광고기능</a:t>
            </a:r>
            <a:r>
              <a:rPr lang="en-US" altLang="ko-KR" dirty="0"/>
              <a:t>, </a:t>
            </a:r>
            <a:r>
              <a:rPr lang="ko-KR" altLang="en-US" dirty="0"/>
              <a:t>고급일정관리기능</a:t>
            </a:r>
            <a:r>
              <a:rPr lang="en-US" altLang="ko-KR" dirty="0"/>
              <a:t>)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현재의 </a:t>
            </a:r>
            <a:r>
              <a:rPr lang="en-US" altLang="ko-KR" dirty="0"/>
              <a:t>UI</a:t>
            </a:r>
            <a:r>
              <a:rPr lang="ko-KR" altLang="en-US" dirty="0"/>
              <a:t>는 간단하게 기능들만 구현한 상태이지만 이런 </a:t>
            </a:r>
            <a:r>
              <a:rPr lang="en-US" altLang="ko-KR" dirty="0"/>
              <a:t>UI</a:t>
            </a:r>
            <a:r>
              <a:rPr lang="ko-KR" altLang="en-US" dirty="0"/>
              <a:t>디자인을 더 직관적이고 이용하는 데 편리한 구성으로 수정할 예정이다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현재의 설계는 오프라인 모임을 보조하는 형태지만 코로나 사태로 인해 비대면이 권장되는 상황을 고려하여 </a:t>
            </a:r>
            <a:r>
              <a:rPr lang="ko-KR" altLang="en-US" dirty="0" err="1"/>
              <a:t>온택트를</a:t>
            </a:r>
            <a:r>
              <a:rPr lang="ko-KR" altLang="en-US" dirty="0"/>
              <a:t> 적용하여 온라인 상으로 독서모임을 진행 할 수 있는 환경을 구현할 예정이다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845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51F0F80-0E8E-4F45-B794-3B8E9AEFAF7D}"/>
              </a:ext>
            </a:extLst>
          </p:cNvPr>
          <p:cNvSpPr/>
          <p:nvPr/>
        </p:nvSpPr>
        <p:spPr>
          <a:xfrm>
            <a:off x="0" y="0"/>
            <a:ext cx="12192000" cy="552091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7CEAB96-3405-49BD-98C6-4F25365E645D}"/>
              </a:ext>
            </a:extLst>
          </p:cNvPr>
          <p:cNvGrpSpPr/>
          <p:nvPr/>
        </p:nvGrpSpPr>
        <p:grpSpPr>
          <a:xfrm>
            <a:off x="176545" y="138023"/>
            <a:ext cx="294251" cy="301924"/>
            <a:chOff x="176545" y="138023"/>
            <a:chExt cx="294251" cy="301924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200326D-8284-4E31-851B-2A53142C5E62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48460F80-3DE0-47D0-891F-0F9CD6FF211B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E6FE3C3D-659B-4721-9D3B-00C7B51C6E9B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3194460-AFC7-433E-ABA7-EFC353ABFC69}"/>
              </a:ext>
            </a:extLst>
          </p:cNvPr>
          <p:cNvSpPr txBox="1"/>
          <p:nvPr/>
        </p:nvSpPr>
        <p:spPr>
          <a:xfrm>
            <a:off x="462721" y="103748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986388" y="1841540"/>
            <a:ext cx="1925513" cy="791363"/>
            <a:chOff x="916061" y="1604560"/>
            <a:chExt cx="1595607" cy="645031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프로그램 설명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134925" y="2496263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58CF4A36-4A0E-42B7-B5EB-C4F09CFF5B99}"/>
              </a:ext>
            </a:extLst>
          </p:cNvPr>
          <p:cNvGrpSpPr/>
          <p:nvPr/>
        </p:nvGrpSpPr>
        <p:grpSpPr>
          <a:xfrm>
            <a:off x="3649307" y="1843136"/>
            <a:ext cx="1925513" cy="791363"/>
            <a:chOff x="916061" y="1604560"/>
            <a:chExt cx="1595607" cy="645031"/>
          </a:xfrm>
        </p:grpSpPr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D127FFBE-ECAD-433F-9871-F47A4804DC89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변경 사항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D2445D6-E63F-4FEF-BDAA-BEBF221925E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2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CEF53DDF-EFB6-48E1-A3BC-5B932D7D5CA7}"/>
              </a:ext>
            </a:extLst>
          </p:cNvPr>
          <p:cNvCxnSpPr>
            <a:cxnSpLocks/>
          </p:cNvCxnSpPr>
          <p:nvPr/>
        </p:nvCxnSpPr>
        <p:spPr>
          <a:xfrm>
            <a:off x="3797844" y="2497859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4A52C2A1-64FA-4CCE-B54E-088945DE7D3B}"/>
              </a:ext>
            </a:extLst>
          </p:cNvPr>
          <p:cNvSpPr/>
          <p:nvPr/>
        </p:nvSpPr>
        <p:spPr>
          <a:xfrm>
            <a:off x="1339707" y="2621345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(1)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BBAD463-3A2D-4B10-BBB9-F692C0F10630}"/>
              </a:ext>
            </a:extLst>
          </p:cNvPr>
          <p:cNvSpPr txBox="1"/>
          <p:nvPr/>
        </p:nvSpPr>
        <p:spPr>
          <a:xfrm>
            <a:off x="1930305" y="3105916"/>
            <a:ext cx="1201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클래스 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0ECA30F-5C48-4B72-972E-B74A657F0016}"/>
              </a:ext>
            </a:extLst>
          </p:cNvPr>
          <p:cNvSpPr txBox="1"/>
          <p:nvPr/>
        </p:nvSpPr>
        <p:spPr>
          <a:xfrm>
            <a:off x="1930305" y="3714237"/>
            <a:ext cx="141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시퀀스 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</a:p>
        </p:txBody>
      </p: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C7AFF371-D5DF-40AB-8762-33025C3F0790}"/>
              </a:ext>
            </a:extLst>
          </p:cNvPr>
          <p:cNvSpPr/>
          <p:nvPr/>
        </p:nvSpPr>
        <p:spPr>
          <a:xfrm>
            <a:off x="1339707" y="3207336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(2)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6" name="사각형: 둥근 모서리 95">
            <a:extLst>
              <a:ext uri="{FF2B5EF4-FFF2-40B4-BE49-F238E27FC236}">
                <a16:creationId xmlns:a16="http://schemas.microsoft.com/office/drawing/2014/main" id="{B86E6C70-6A8C-4BA6-9472-A5099908A5B2}"/>
              </a:ext>
            </a:extLst>
          </p:cNvPr>
          <p:cNvSpPr/>
          <p:nvPr/>
        </p:nvSpPr>
        <p:spPr>
          <a:xfrm>
            <a:off x="1339706" y="3788153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(3)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FC051E76-6DFD-4998-81FD-31E02E3E1DDA}"/>
              </a:ext>
            </a:extLst>
          </p:cNvPr>
          <p:cNvGrpSpPr/>
          <p:nvPr/>
        </p:nvGrpSpPr>
        <p:grpSpPr>
          <a:xfrm>
            <a:off x="6527970" y="1841007"/>
            <a:ext cx="2092155" cy="791363"/>
            <a:chOff x="916061" y="1604560"/>
            <a:chExt cx="1595607" cy="645031"/>
          </a:xfrm>
        </p:grpSpPr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F139829B-D4FE-4723-A8EE-660260C31488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어려웠던 부분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A8B41FE-E909-4026-9A3B-749C0C19541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3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122C41A8-DB71-46FA-BF4F-06EDF1590142}"/>
              </a:ext>
            </a:extLst>
          </p:cNvPr>
          <p:cNvCxnSpPr>
            <a:cxnSpLocks/>
          </p:cNvCxnSpPr>
          <p:nvPr/>
        </p:nvCxnSpPr>
        <p:spPr>
          <a:xfrm>
            <a:off x="6676507" y="2495730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9CCC89A-C466-4413-A850-2107BA3E542C}"/>
              </a:ext>
            </a:extLst>
          </p:cNvPr>
          <p:cNvGrpSpPr/>
          <p:nvPr/>
        </p:nvGrpSpPr>
        <p:grpSpPr>
          <a:xfrm>
            <a:off x="9282402" y="1841008"/>
            <a:ext cx="1925513" cy="491370"/>
            <a:chOff x="916061" y="1604560"/>
            <a:chExt cx="1595607" cy="400510"/>
          </a:xfrm>
        </p:grpSpPr>
        <p:sp>
          <p:nvSpPr>
            <p:cNvPr id="111" name="사각형: 둥근 모서리 110">
              <a:extLst>
                <a:ext uri="{FF2B5EF4-FFF2-40B4-BE49-F238E27FC236}">
                  <a16:creationId xmlns:a16="http://schemas.microsoft.com/office/drawing/2014/main" id="{CC11004A-A304-4788-B8D4-588DB18690CC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미래 방향성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907412FA-4D34-4191-826E-DE1DA342A58D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326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4</a:t>
              </a:r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CB46A90E-4E3A-4D34-8830-A59E0B55C40A}"/>
              </a:ext>
            </a:extLst>
          </p:cNvPr>
          <p:cNvCxnSpPr>
            <a:cxnSpLocks/>
          </p:cNvCxnSpPr>
          <p:nvPr/>
        </p:nvCxnSpPr>
        <p:spPr>
          <a:xfrm>
            <a:off x="9430939" y="2495730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9AFADA3-AE90-4E4A-9345-FE3D2F056C33}"/>
              </a:ext>
            </a:extLst>
          </p:cNvPr>
          <p:cNvSpPr txBox="1"/>
          <p:nvPr/>
        </p:nvSpPr>
        <p:spPr>
          <a:xfrm>
            <a:off x="1930305" y="2665740"/>
            <a:ext cx="1252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개요</a:t>
            </a:r>
          </a:p>
        </p:txBody>
      </p:sp>
    </p:spTree>
    <p:extLst>
      <p:ext uri="{BB962C8B-B14F-4D97-AF65-F5344CB8AC3E}">
        <p14:creationId xmlns:p14="http://schemas.microsoft.com/office/powerpoint/2010/main" val="11163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2" name="사다리꼴 1">
            <a:extLst>
              <a:ext uri="{FF2B5EF4-FFF2-40B4-BE49-F238E27FC236}">
                <a16:creationId xmlns:a16="http://schemas.microsoft.com/office/drawing/2014/main" id="{273538FD-18F2-4BDC-B181-B4588532023F}"/>
              </a:ext>
            </a:extLst>
          </p:cNvPr>
          <p:cNvSpPr/>
          <p:nvPr/>
        </p:nvSpPr>
        <p:spPr>
          <a:xfrm>
            <a:off x="6329379" y="0"/>
            <a:ext cx="5862621" cy="6858001"/>
          </a:xfrm>
          <a:custGeom>
            <a:avLst/>
            <a:gdLst>
              <a:gd name="connsiteX0" fmla="*/ 0 w 6329377"/>
              <a:gd name="connsiteY0" fmla="*/ 6858000 h 6858000"/>
              <a:gd name="connsiteX1" fmla="*/ 1582344 w 6329377"/>
              <a:gd name="connsiteY1" fmla="*/ 0 h 6858000"/>
              <a:gd name="connsiteX2" fmla="*/ 4747033 w 6329377"/>
              <a:gd name="connsiteY2" fmla="*/ 0 h 6858000"/>
              <a:gd name="connsiteX3" fmla="*/ 6329377 w 6329377"/>
              <a:gd name="connsiteY3" fmla="*/ 6858000 h 6858000"/>
              <a:gd name="connsiteX4" fmla="*/ 0 w 6329377"/>
              <a:gd name="connsiteY4" fmla="*/ 6858000 h 6858000"/>
              <a:gd name="connsiteX0" fmla="*/ 0 w 6329377"/>
              <a:gd name="connsiteY0" fmla="*/ 6858000 h 6858000"/>
              <a:gd name="connsiteX1" fmla="*/ 1582344 w 6329377"/>
              <a:gd name="connsiteY1" fmla="*/ 0 h 6858000"/>
              <a:gd name="connsiteX2" fmla="*/ 6326451 w 6329377"/>
              <a:gd name="connsiteY2" fmla="*/ 0 h 6858000"/>
              <a:gd name="connsiteX3" fmla="*/ 6329377 w 6329377"/>
              <a:gd name="connsiteY3" fmla="*/ 6858000 h 6858000"/>
              <a:gd name="connsiteX4" fmla="*/ 0 w 6329377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9377" h="6858000">
                <a:moveTo>
                  <a:pt x="0" y="6858000"/>
                </a:moveTo>
                <a:lnTo>
                  <a:pt x="1582344" y="0"/>
                </a:lnTo>
                <a:lnTo>
                  <a:pt x="6326451" y="0"/>
                </a:lnTo>
                <a:cubicBezTo>
                  <a:pt x="6327426" y="2286000"/>
                  <a:pt x="6328402" y="4572000"/>
                  <a:pt x="6329377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D83D89D-9894-4C7D-888D-93B2E4DF6E63}"/>
              </a:ext>
            </a:extLst>
          </p:cNvPr>
          <p:cNvCxnSpPr>
            <a:cxnSpLocks/>
          </p:cNvCxnSpPr>
          <p:nvPr/>
        </p:nvCxnSpPr>
        <p:spPr>
          <a:xfrm flipH="1">
            <a:off x="6198981" y="0"/>
            <a:ext cx="1486644" cy="6858000"/>
          </a:xfrm>
          <a:prstGeom prst="line">
            <a:avLst/>
          </a:prstGeom>
          <a:ln>
            <a:solidFill>
              <a:schemeClr val="tx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chemeClr val="bg1"/>
                </a:solidFill>
              </a:rPr>
              <a:t>독서 모임 프로그램의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멤버 관리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독서모임의 추천도서와 대상도서 선정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b="1" dirty="0">
                <a:solidFill>
                  <a:schemeClr val="bg1"/>
                </a:solidFill>
              </a:rPr>
              <a:t>일정 및 장소</a:t>
            </a:r>
            <a:r>
              <a:rPr lang="ko-KR" altLang="ko-KR" b="1" dirty="0">
                <a:solidFill>
                  <a:schemeClr val="bg1"/>
                </a:solidFill>
              </a:rPr>
              <a:t> 선정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독서모임과 직접적으로 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0842F127-BD6F-44B0-84F9-2BA5979163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28" y="0"/>
            <a:ext cx="3567291" cy="6858000"/>
          </a:xfrm>
          <a:prstGeom prst="rect">
            <a:avLst/>
          </a:prstGeom>
        </p:spPr>
      </p:pic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</p:spTree>
    <p:extLst>
      <p:ext uri="{BB962C8B-B14F-4D97-AF65-F5344CB8AC3E}">
        <p14:creationId xmlns:p14="http://schemas.microsoft.com/office/powerpoint/2010/main" val="309000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chemeClr val="bg1"/>
                </a:solidFill>
              </a:rPr>
              <a:t>독서 모임 프로그램의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멤버 관리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독서모임의 추천도서와 대상도서 선정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b="1" dirty="0">
                <a:solidFill>
                  <a:schemeClr val="bg1"/>
                </a:solidFill>
              </a:rPr>
              <a:t>일정 및 장소</a:t>
            </a:r>
            <a:r>
              <a:rPr lang="ko-KR" altLang="ko-KR" b="1" dirty="0">
                <a:solidFill>
                  <a:schemeClr val="bg1"/>
                </a:solidFill>
              </a:rPr>
              <a:t> 선정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독서모임과 직접적으로 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클래스 다이어그램</a:t>
            </a:r>
          </a:p>
        </p:txBody>
      </p:sp>
      <p:pic>
        <p:nvPicPr>
          <p:cNvPr id="7" name="그림 6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92ED7B33-29B3-483A-893A-77A9C6259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358" y="675224"/>
            <a:ext cx="10116003" cy="618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23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엔티티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사용자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ko-KR" altLang="ko-KR" b="1" dirty="0"/>
              <a:t> </a:t>
            </a:r>
            <a:r>
              <a:rPr lang="ko-KR" altLang="ko-KR" b="1" dirty="0">
                <a:solidFill>
                  <a:schemeClr val="bg1"/>
                </a:solidFill>
              </a:rPr>
              <a:t>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엔티티 클래스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7E44C64-D377-4D95-A1F2-C34D03062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433" y="770726"/>
            <a:ext cx="5453332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65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제어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로그인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en-US" altLang="ko-KR" b="1" dirty="0"/>
              <a:t> </a:t>
            </a:r>
            <a:r>
              <a:rPr lang="ko-KR" altLang="en-US" b="1" dirty="0"/>
              <a:t>시스템</a:t>
            </a:r>
            <a:r>
              <a:rPr lang="ko-KR" altLang="ko-KR" b="1" dirty="0">
                <a:solidFill>
                  <a:schemeClr val="bg1"/>
                </a:solidFill>
              </a:rPr>
              <a:t>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제어 클래스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34EEC6C-F643-40F3-99D6-6DE2D65D1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362" y="784868"/>
            <a:ext cx="4982819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7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경계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로그인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en-US" altLang="ko-KR" b="1" dirty="0"/>
              <a:t> UI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경계 클래스</a:t>
            </a: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C0902C00-835B-47A2-BAF1-83D0710208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692" y="770726"/>
            <a:ext cx="4992489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34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도서 검색하기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295C4F43-082C-4560-AE49-FD0BEE9E89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1" b="2856"/>
          <a:stretch/>
        </p:blipFill>
        <p:spPr>
          <a:xfrm>
            <a:off x="1958658" y="839180"/>
            <a:ext cx="9536655" cy="571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07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투표하기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74F72285-A83B-4CB6-ACD7-5B44D38E06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1" b="4375"/>
          <a:stretch/>
        </p:blipFill>
        <p:spPr>
          <a:xfrm>
            <a:off x="1957084" y="753563"/>
            <a:ext cx="9843030" cy="58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</TotalTime>
  <Words>884</Words>
  <Application>Microsoft Office PowerPoint</Application>
  <PresentationFormat>와이드스크린</PresentationFormat>
  <Paragraphs>316</Paragraphs>
  <Slides>14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나눔스퀘어 Bold</vt:lpstr>
      <vt:lpstr>나눔스퀘어 ExtraBold</vt:lpstr>
      <vt:lpstr>나눔스퀘어라운드 Bold</vt:lpstr>
      <vt:lpstr>나눔스퀘어라운드 Light</vt:lpstr>
      <vt:lpstr>맑은 고딕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m36658</dc:creator>
  <cp:lastModifiedBy>m36658</cp:lastModifiedBy>
  <cp:revision>114</cp:revision>
  <dcterms:created xsi:type="dcterms:W3CDTF">2020-04-27T03:53:30Z</dcterms:created>
  <dcterms:modified xsi:type="dcterms:W3CDTF">2020-07-01T04:12:21Z</dcterms:modified>
</cp:coreProperties>
</file>